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1B7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C0BCA-BBE9-4622-8514-6B36594A4453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C1FEB-69C7-4084-B372-51CA5FF84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C0BCA-BBE9-4622-8514-6B36594A4453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C1FEB-69C7-4084-B372-51CA5FF84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C0BCA-BBE9-4622-8514-6B36594A4453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C1FEB-69C7-4084-B372-51CA5FF84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C0BCA-BBE9-4622-8514-6B36594A4453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C1FEB-69C7-4084-B372-51CA5FF84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C0BCA-BBE9-4622-8514-6B36594A4453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C1FEB-69C7-4084-B372-51CA5FF84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C0BCA-BBE9-4622-8514-6B36594A4453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C1FEB-69C7-4084-B372-51CA5FF84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C0BCA-BBE9-4622-8514-6B36594A4453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C1FEB-69C7-4084-B372-51CA5FF84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C0BCA-BBE9-4622-8514-6B36594A4453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C1FEB-69C7-4084-B372-51CA5FF84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C0BCA-BBE9-4622-8514-6B36594A4453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C1FEB-69C7-4084-B372-51CA5FF84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C0BCA-BBE9-4622-8514-6B36594A4453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C1FEB-69C7-4084-B372-51CA5FF84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C0BCA-BBE9-4622-8514-6B36594A4453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C1FEB-69C7-4084-B372-51CA5FF84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51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C0BCA-BBE9-4622-8514-6B36594A4453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C1FEB-69C7-4084-B372-51CA5FF84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>
              <a:buNone/>
              <a:defRPr/>
            </a:pPr>
            <a:r>
              <a:rPr lang="es-ES" b="1" dirty="0">
                <a:solidFill>
                  <a:srgbClr val="00B0F0"/>
                </a:solidFill>
              </a:rPr>
              <a:t>Propósito # </a:t>
            </a:r>
            <a:r>
              <a:rPr lang="es-ES" b="1" dirty="0" smtClean="0">
                <a:solidFill>
                  <a:srgbClr val="00B0F0"/>
                </a:solidFill>
              </a:rPr>
              <a:t>67: </a:t>
            </a:r>
            <a:r>
              <a:rPr lang="es-ES" b="1" dirty="0">
                <a:solidFill>
                  <a:srgbClr val="00B0F0"/>
                </a:solidFill>
              </a:rPr>
              <a:t>¿Salieron al cine?</a:t>
            </a:r>
            <a:endParaRPr lang="en-US" b="1" dirty="0">
              <a:solidFill>
                <a:srgbClr val="00B0F0"/>
              </a:solidFill>
            </a:endParaRPr>
          </a:p>
          <a:p>
            <a:pPr>
              <a:buNone/>
              <a:defRPr/>
            </a:pPr>
            <a:r>
              <a:rPr lang="es-ES" sz="1800" b="1" dirty="0">
                <a:solidFill>
                  <a:srgbClr val="00B0F0"/>
                </a:solidFill>
                <a:latin typeface="Comic Sans MS" pitchFamily="1" charset="0"/>
              </a:rPr>
              <a:t>La Actividad Inicial</a:t>
            </a:r>
          </a:p>
          <a:p>
            <a:pPr>
              <a:buNone/>
            </a:pPr>
            <a:r>
              <a:rPr lang="en-US" dirty="0" err="1" smtClean="0">
                <a:solidFill>
                  <a:srgbClr val="00B0F0"/>
                </a:solidFill>
              </a:rPr>
              <a:t>Conjuga</a:t>
            </a:r>
            <a:r>
              <a:rPr lang="en-US" dirty="0" smtClean="0">
                <a:solidFill>
                  <a:srgbClr val="00B0F0"/>
                </a:solidFill>
              </a:rPr>
              <a:t> el </a:t>
            </a:r>
            <a:r>
              <a:rPr lang="en-US" dirty="0" err="1" smtClean="0">
                <a:solidFill>
                  <a:srgbClr val="00B0F0"/>
                </a:solidFill>
              </a:rPr>
              <a:t>verbo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oír</a:t>
            </a:r>
            <a:r>
              <a:rPr lang="en-US" dirty="0" smtClean="0">
                <a:solidFill>
                  <a:srgbClr val="00B0F0"/>
                </a:solidFill>
              </a:rPr>
              <a:t> en el </a:t>
            </a:r>
            <a:r>
              <a:rPr lang="en-US" dirty="0" err="1" smtClean="0">
                <a:solidFill>
                  <a:srgbClr val="00B0F0"/>
                </a:solidFill>
              </a:rPr>
              <a:t>pasado</a:t>
            </a:r>
            <a:r>
              <a:rPr lang="en-US" dirty="0" smtClean="0">
                <a:solidFill>
                  <a:srgbClr val="00B0F0"/>
                </a:solidFill>
              </a:rPr>
              <a:t>.</a:t>
            </a:r>
            <a:br>
              <a:rPr lang="en-US" dirty="0" smtClean="0">
                <a:solidFill>
                  <a:srgbClr val="00B0F0"/>
                </a:solidFill>
              </a:rPr>
            </a:br>
            <a:endParaRPr lang="en-US" dirty="0">
              <a:solidFill>
                <a:srgbClr val="00B0F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3000" y="2667000"/>
          <a:ext cx="6096000" cy="312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2209800"/>
                <a:gridCol w="1524000"/>
                <a:gridCol w="1524000"/>
              </a:tblGrid>
              <a:tr h="781050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Oír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8105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8105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81050">
                <a:tc>
                  <a:txBody>
                    <a:bodyPr/>
                    <a:lstStyle/>
                    <a:p>
                      <a:r>
                        <a:rPr lang="en-US" dirty="0" smtClean="0"/>
                        <a:t>ÉL/Ella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Ellos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90800" y="35052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oí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590800" y="43434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oíste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514600" y="51816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oyó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867400" y="35052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oímos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019800" y="51054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oyeron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867400" y="44196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oísteis</a:t>
            </a:r>
            <a:endParaRPr lang="en-US" sz="240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397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1600" dirty="0" smtClean="0">
                <a:solidFill>
                  <a:schemeClr val="tx1"/>
                </a:solidFill>
              </a:rPr>
              <a:t>Me llamo ______________ Clase </a:t>
            </a:r>
            <a:r>
              <a:rPr lang="es-ES" sz="1600" dirty="0"/>
              <a:t>7</a:t>
            </a: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s-ES" sz="1600" dirty="0" smtClean="0">
                <a:solidFill>
                  <a:schemeClr val="tx1"/>
                </a:solidFill>
              </a:rPr>
              <a:t>La fecha es el 16 del  mayo 2012</a:t>
            </a: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endParaRPr lang="en-US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Un </a:t>
            </a:r>
            <a:r>
              <a:rPr lang="en-US" dirty="0" err="1" smtClean="0">
                <a:solidFill>
                  <a:srgbClr val="00B0F0"/>
                </a:solidFill>
              </a:rPr>
              <a:t>repaso</a:t>
            </a:r>
            <a:r>
              <a:rPr lang="en-US" dirty="0" smtClean="0">
                <a:solidFill>
                  <a:srgbClr val="00B0F0"/>
                </a:solidFill>
              </a:rPr>
              <a:t> del </a:t>
            </a:r>
            <a:r>
              <a:rPr lang="en-US" dirty="0" err="1" smtClean="0">
                <a:solidFill>
                  <a:srgbClr val="00B0F0"/>
                </a:solidFill>
              </a:rPr>
              <a:t>vocabulario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1. </a:t>
            </a:r>
            <a:r>
              <a:rPr lang="en-US" dirty="0" err="1" smtClean="0">
                <a:solidFill>
                  <a:srgbClr val="00B0F0"/>
                </a:solidFill>
              </a:rPr>
              <a:t>Tenemos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que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formar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una</a:t>
            </a:r>
            <a:r>
              <a:rPr lang="en-US" dirty="0" smtClean="0">
                <a:solidFill>
                  <a:srgbClr val="00B0F0"/>
                </a:solidFill>
              </a:rPr>
              <a:t> _______ </a:t>
            </a:r>
            <a:r>
              <a:rPr lang="en-US" dirty="0" err="1" smtClean="0">
                <a:solidFill>
                  <a:srgbClr val="00B0F0"/>
                </a:solidFill>
              </a:rPr>
              <a:t>para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comprar</a:t>
            </a:r>
            <a:r>
              <a:rPr lang="en-US" dirty="0" smtClean="0">
                <a:solidFill>
                  <a:srgbClr val="00B0F0"/>
                </a:solidFill>
              </a:rPr>
              <a:t> los </a:t>
            </a:r>
            <a:r>
              <a:rPr lang="en-US" dirty="0" err="1" smtClean="0">
                <a:solidFill>
                  <a:srgbClr val="00B0F0"/>
                </a:solidFill>
              </a:rPr>
              <a:t>boletos</a:t>
            </a:r>
            <a:r>
              <a:rPr lang="en-US" dirty="0" smtClean="0">
                <a:solidFill>
                  <a:srgbClr val="00B0F0"/>
                </a:solidFill>
              </a:rPr>
              <a:t>.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2.</a:t>
            </a:r>
            <a:r>
              <a:rPr lang="en-US" dirty="0" smtClean="0">
                <a:solidFill>
                  <a:srgbClr val="00B0F0"/>
                </a:solidFill>
              </a:rPr>
              <a:t>. </a:t>
            </a:r>
            <a:r>
              <a:rPr lang="en-US" dirty="0" err="1" smtClean="0">
                <a:solidFill>
                  <a:srgbClr val="00B0F0"/>
                </a:solidFill>
              </a:rPr>
              <a:t>Compramos</a:t>
            </a:r>
            <a:r>
              <a:rPr lang="en-US" dirty="0" smtClean="0">
                <a:solidFill>
                  <a:srgbClr val="00B0F0"/>
                </a:solidFill>
              </a:rPr>
              <a:t> los </a:t>
            </a:r>
            <a:r>
              <a:rPr lang="en-US" dirty="0" err="1" smtClean="0">
                <a:solidFill>
                  <a:srgbClr val="00B0F0"/>
                </a:solidFill>
              </a:rPr>
              <a:t>boletos</a:t>
            </a:r>
            <a:r>
              <a:rPr lang="en-US" dirty="0" smtClean="0">
                <a:solidFill>
                  <a:srgbClr val="00B0F0"/>
                </a:solidFill>
              </a:rPr>
              <a:t> en la _________/__________.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3.</a:t>
            </a:r>
            <a:endParaRPr lang="en-US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en-US" dirty="0">
              <a:solidFill>
                <a:srgbClr val="00B0F0"/>
              </a:solidFill>
            </a:endParaRPr>
          </a:p>
          <a:p>
            <a:pPr>
              <a:buNone/>
            </a:pP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26" name="Picture 2" descr="http://www.bishopfm.com/wp-content/uploads/scre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962400"/>
            <a:ext cx="3505200" cy="240851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57800" y="16002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cola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32004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boletaría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0" y="31242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taquilla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810000" y="4755630"/>
            <a:ext cx="1511508" cy="449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867400" y="44196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pantalla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es-ES" dirty="0" smtClean="0">
                <a:solidFill>
                  <a:srgbClr val="92D050"/>
                </a:solidFill>
              </a:rPr>
              <a:t>Ex 7.</a:t>
            </a:r>
            <a:endParaRPr lang="en-US" dirty="0" smtClean="0">
              <a:solidFill>
                <a:srgbClr val="92D05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>
                <a:solidFill>
                  <a:srgbClr val="92D050"/>
                </a:solidFill>
              </a:rPr>
              <a:t>Si, (No, no) vi un video ayer en la clase de español.</a:t>
            </a:r>
            <a:endParaRPr lang="en-US" dirty="0" smtClean="0">
              <a:solidFill>
                <a:srgbClr val="92D05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>
                <a:solidFill>
                  <a:srgbClr val="92D050"/>
                </a:solidFill>
              </a:rPr>
              <a:t>Si, (</a:t>
            </a:r>
            <a:r>
              <a:rPr lang="es-ES" dirty="0" err="1" smtClean="0">
                <a:solidFill>
                  <a:srgbClr val="92D050"/>
                </a:solidFill>
              </a:rPr>
              <a:t>No,no</a:t>
            </a:r>
            <a:r>
              <a:rPr lang="es-ES" dirty="0" smtClean="0">
                <a:solidFill>
                  <a:srgbClr val="92D050"/>
                </a:solidFill>
              </a:rPr>
              <a:t>) aprendí algo nuevo en clase.</a:t>
            </a:r>
            <a:endParaRPr lang="en-US" dirty="0" smtClean="0">
              <a:solidFill>
                <a:srgbClr val="92D05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>
                <a:solidFill>
                  <a:srgbClr val="92D050"/>
                </a:solidFill>
              </a:rPr>
              <a:t>Si, (</a:t>
            </a:r>
            <a:r>
              <a:rPr lang="es-ES" dirty="0" err="1" smtClean="0">
                <a:solidFill>
                  <a:srgbClr val="92D050"/>
                </a:solidFill>
              </a:rPr>
              <a:t>No,no</a:t>
            </a:r>
            <a:r>
              <a:rPr lang="es-ES" dirty="0" smtClean="0">
                <a:solidFill>
                  <a:srgbClr val="92D050"/>
                </a:solidFill>
              </a:rPr>
              <a:t>) comprendí el video.</a:t>
            </a:r>
            <a:endParaRPr lang="en-US" dirty="0" smtClean="0">
              <a:solidFill>
                <a:srgbClr val="92D05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>
                <a:solidFill>
                  <a:srgbClr val="92D050"/>
                </a:solidFill>
              </a:rPr>
              <a:t>Lo vi en ingles (español).</a:t>
            </a:r>
            <a:endParaRPr lang="en-US" dirty="0" smtClean="0">
              <a:solidFill>
                <a:srgbClr val="92D05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>
                <a:solidFill>
                  <a:srgbClr val="92D050"/>
                </a:solidFill>
              </a:rPr>
              <a:t>Si, (No), ayer comí en la cafetería de la escuela.</a:t>
            </a:r>
            <a:endParaRPr lang="en-US" dirty="0" smtClean="0">
              <a:solidFill>
                <a:srgbClr val="92D05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>
                <a:solidFill>
                  <a:srgbClr val="92D050"/>
                </a:solidFill>
              </a:rPr>
              <a:t>Salí a las ocho.</a:t>
            </a:r>
            <a:endParaRPr lang="en-US" dirty="0" smtClean="0">
              <a:solidFill>
                <a:srgbClr val="92D05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>
                <a:solidFill>
                  <a:srgbClr val="92D050"/>
                </a:solidFill>
              </a:rPr>
              <a:t>Volví a casa en autobús (la guagua, el camión, el metro).</a:t>
            </a:r>
            <a:endParaRPr lang="en-US" dirty="0" smtClean="0">
              <a:solidFill>
                <a:srgbClr val="92D050"/>
              </a:solidFill>
            </a:endParaRPr>
          </a:p>
          <a:p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533400" y="304800"/>
            <a:ext cx="748665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/>
              <a:t>Corregimos</a:t>
            </a:r>
            <a:r>
              <a:rPr lang="en-US" sz="2400" dirty="0" smtClean="0"/>
              <a:t> La </a:t>
            </a:r>
            <a:r>
              <a:rPr lang="en-US" sz="2400" dirty="0" err="1"/>
              <a:t>Tarea</a:t>
            </a:r>
            <a:endParaRPr lang="en-US" sz="2400" dirty="0"/>
          </a:p>
          <a:p>
            <a:endParaRPr lang="en-US" dirty="0"/>
          </a:p>
          <a:p>
            <a:r>
              <a:rPr lang="en-US" dirty="0"/>
              <a:t>Workbook 75 and 76</a:t>
            </a:r>
          </a:p>
          <a:p>
            <a:r>
              <a:rPr lang="en-US" dirty="0"/>
              <a:t>Ex 7, 8 and 9.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None/>
            </a:pPr>
            <a:r>
              <a:rPr lang="es-ES" dirty="0" smtClean="0">
                <a:solidFill>
                  <a:srgbClr val="FFFF00"/>
                </a:solidFill>
              </a:rPr>
              <a:t>Ex 8. </a:t>
            </a:r>
            <a:endParaRPr lang="en-US" dirty="0" smtClean="0">
              <a:solidFill>
                <a:srgbClr val="FFFF00"/>
              </a:solidFill>
            </a:endParaRPr>
          </a:p>
          <a:p>
            <a:pPr marL="514350" indent="-514350">
              <a:buNone/>
            </a:pPr>
            <a:r>
              <a:rPr lang="en-US" dirty="0" smtClean="0">
                <a:solidFill>
                  <a:srgbClr val="FFFF00"/>
                </a:solidFill>
              </a:rPr>
              <a:t>Complete with the correct </a:t>
            </a:r>
            <a:r>
              <a:rPr lang="en-US" dirty="0" err="1" smtClean="0">
                <a:solidFill>
                  <a:srgbClr val="FFFF00"/>
                </a:solidFill>
              </a:rPr>
              <a:t>preterite</a:t>
            </a:r>
            <a:r>
              <a:rPr lang="en-US" dirty="0" smtClean="0">
                <a:solidFill>
                  <a:srgbClr val="FFFF00"/>
                </a:solidFill>
              </a:rPr>
              <a:t> form of the verb(s) in parentheses.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>
                <a:solidFill>
                  <a:srgbClr val="FFFF00"/>
                </a:solidFill>
              </a:rPr>
              <a:t>Roberto salió anoche y no </a:t>
            </a:r>
            <a:r>
              <a:rPr lang="es-ES" u="sng" dirty="0" smtClean="0">
                <a:solidFill>
                  <a:srgbClr val="FFFF00"/>
                </a:solidFill>
              </a:rPr>
              <a:t>volvió </a:t>
            </a:r>
            <a:r>
              <a:rPr lang="es-ES" dirty="0" smtClean="0">
                <a:solidFill>
                  <a:srgbClr val="FFFF00"/>
                </a:solidFill>
              </a:rPr>
              <a:t>a casa hasta la medianoche.</a:t>
            </a:r>
            <a:endParaRPr lang="en-US" dirty="0" smtClean="0">
              <a:solidFill>
                <a:srgbClr val="FFFF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>
                <a:solidFill>
                  <a:srgbClr val="FFFF00"/>
                </a:solidFill>
              </a:rPr>
              <a:t>El y sus amigos </a:t>
            </a:r>
            <a:r>
              <a:rPr lang="es-ES" u="sng" dirty="0" smtClean="0">
                <a:solidFill>
                  <a:srgbClr val="FFFF00"/>
                </a:solidFill>
              </a:rPr>
              <a:t>fueron</a:t>
            </a:r>
            <a:r>
              <a:rPr lang="es-ES" dirty="0" smtClean="0">
                <a:solidFill>
                  <a:srgbClr val="FFFF00"/>
                </a:solidFill>
              </a:rPr>
              <a:t> al cine donde vieron una película.</a:t>
            </a:r>
            <a:endParaRPr lang="en-US" dirty="0" smtClean="0">
              <a:solidFill>
                <a:srgbClr val="FFFF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>
                <a:solidFill>
                  <a:srgbClr val="FFFF00"/>
                </a:solidFill>
              </a:rPr>
              <a:t>Ellos la </a:t>
            </a:r>
            <a:r>
              <a:rPr lang="es-ES" u="sng" dirty="0" smtClean="0">
                <a:solidFill>
                  <a:srgbClr val="FFFF00"/>
                </a:solidFill>
              </a:rPr>
              <a:t>vieron</a:t>
            </a:r>
            <a:r>
              <a:rPr lang="es-ES" dirty="0" smtClean="0">
                <a:solidFill>
                  <a:srgbClr val="FFFF00"/>
                </a:solidFill>
              </a:rPr>
              <a:t> en ingles, en versión original.</a:t>
            </a:r>
            <a:endParaRPr lang="en-US" dirty="0" smtClean="0">
              <a:solidFill>
                <a:srgbClr val="FFFF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>
                <a:solidFill>
                  <a:srgbClr val="FFFF00"/>
                </a:solidFill>
              </a:rPr>
              <a:t>Ellos la </a:t>
            </a:r>
            <a:r>
              <a:rPr lang="es-ES" u="sng" dirty="0" smtClean="0">
                <a:solidFill>
                  <a:srgbClr val="FFFF00"/>
                </a:solidFill>
              </a:rPr>
              <a:t>comprendieron</a:t>
            </a:r>
            <a:r>
              <a:rPr lang="es-ES" dirty="0" smtClean="0">
                <a:solidFill>
                  <a:srgbClr val="FFFF00"/>
                </a:solidFill>
              </a:rPr>
              <a:t> sin problema.</a:t>
            </a:r>
            <a:endParaRPr lang="en-US" dirty="0" smtClean="0">
              <a:solidFill>
                <a:srgbClr val="FFFF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>
                <a:solidFill>
                  <a:srgbClr val="FFFF00"/>
                </a:solidFill>
              </a:rPr>
              <a:t>Vicente, ¿</a:t>
            </a:r>
            <a:r>
              <a:rPr lang="es-ES" u="sng" dirty="0" smtClean="0">
                <a:solidFill>
                  <a:srgbClr val="FFFF00"/>
                </a:solidFill>
              </a:rPr>
              <a:t>comprendiste</a:t>
            </a:r>
            <a:r>
              <a:rPr lang="es-ES" dirty="0" smtClean="0">
                <a:solidFill>
                  <a:srgbClr val="FFFF00"/>
                </a:solidFill>
              </a:rPr>
              <a:t> tú la película?</a:t>
            </a:r>
            <a:endParaRPr lang="en-US" dirty="0" smtClean="0">
              <a:solidFill>
                <a:srgbClr val="FFFF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>
                <a:solidFill>
                  <a:srgbClr val="FFFF00"/>
                </a:solidFill>
              </a:rPr>
              <a:t>Claro que la </a:t>
            </a:r>
            <a:r>
              <a:rPr lang="es-ES" u="sng" dirty="0" smtClean="0">
                <a:solidFill>
                  <a:srgbClr val="FFFF00"/>
                </a:solidFill>
              </a:rPr>
              <a:t>comprendí</a:t>
            </a:r>
            <a:r>
              <a:rPr lang="es-ES" dirty="0" smtClean="0">
                <a:solidFill>
                  <a:srgbClr val="FFFF00"/>
                </a:solidFill>
              </a:rPr>
              <a:t>. </a:t>
            </a:r>
            <a:r>
              <a:rPr lang="es-ES" u="sng" dirty="0" smtClean="0">
                <a:solidFill>
                  <a:srgbClr val="FFFF00"/>
                </a:solidFill>
              </a:rPr>
              <a:t>Aprendí</a:t>
            </a:r>
            <a:r>
              <a:rPr lang="es-ES" dirty="0" smtClean="0">
                <a:solidFill>
                  <a:srgbClr val="FFFF00"/>
                </a:solidFill>
              </a:rPr>
              <a:t> mucho ingles en la escuela.</a:t>
            </a:r>
            <a:endParaRPr lang="en-US" dirty="0" smtClean="0">
              <a:solidFill>
                <a:srgbClr val="FFFF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>
                <a:solidFill>
                  <a:srgbClr val="FFFF00"/>
                </a:solidFill>
              </a:rPr>
              <a:t>Cuando nosotros </a:t>
            </a:r>
            <a:r>
              <a:rPr lang="es-ES" u="sng" dirty="0" smtClean="0">
                <a:solidFill>
                  <a:srgbClr val="FFFF00"/>
                </a:solidFill>
              </a:rPr>
              <a:t>salimos</a:t>
            </a:r>
            <a:r>
              <a:rPr lang="es-ES" dirty="0" smtClean="0">
                <a:solidFill>
                  <a:srgbClr val="FFFF00"/>
                </a:solidFill>
              </a:rPr>
              <a:t> del café, </a:t>
            </a:r>
            <a:r>
              <a:rPr lang="es-ES" u="sng" dirty="0" smtClean="0">
                <a:solidFill>
                  <a:srgbClr val="FFFF00"/>
                </a:solidFill>
              </a:rPr>
              <a:t>perdimos</a:t>
            </a:r>
            <a:r>
              <a:rPr lang="es-ES" dirty="0" smtClean="0">
                <a:solidFill>
                  <a:srgbClr val="FFFF00"/>
                </a:solidFill>
              </a:rPr>
              <a:t> al autobús.</a:t>
            </a:r>
            <a:endParaRPr lang="en-US" dirty="0" smtClean="0">
              <a:solidFill>
                <a:srgbClr val="FFFF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>
                <a:solidFill>
                  <a:srgbClr val="FFFF00"/>
                </a:solidFill>
              </a:rPr>
              <a:t>¿Cómo </a:t>
            </a:r>
            <a:r>
              <a:rPr lang="es-ES" u="sng" dirty="0" smtClean="0">
                <a:solidFill>
                  <a:srgbClr val="FFFF00"/>
                </a:solidFill>
              </a:rPr>
              <a:t>volvieron </a:t>
            </a:r>
            <a:r>
              <a:rPr lang="es-ES" dirty="0" smtClean="0">
                <a:solidFill>
                  <a:srgbClr val="FFFF00"/>
                </a:solidFill>
              </a:rPr>
              <a:t>ustedes a casa?</a:t>
            </a:r>
            <a:endParaRPr lang="en-US" dirty="0" smtClean="0">
              <a:solidFill>
                <a:srgbClr val="FFFF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>
                <a:solidFill>
                  <a:srgbClr val="FFFF00"/>
                </a:solidFill>
              </a:rPr>
              <a:t>Nosotros </a:t>
            </a:r>
            <a:r>
              <a:rPr lang="es-ES" u="sng" dirty="0" smtClean="0">
                <a:solidFill>
                  <a:srgbClr val="FFFF00"/>
                </a:solidFill>
              </a:rPr>
              <a:t>volvimos</a:t>
            </a:r>
            <a:r>
              <a:rPr lang="es-ES" dirty="0" smtClean="0">
                <a:solidFill>
                  <a:srgbClr val="FFFF00"/>
                </a:solidFill>
              </a:rPr>
              <a:t> en taxi.</a:t>
            </a:r>
            <a:endParaRPr lang="en-US" dirty="0" smtClean="0">
              <a:solidFill>
                <a:srgbClr val="FFFF0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marL="514350" indent="-514350">
              <a:buNone/>
            </a:pPr>
            <a:r>
              <a:rPr lang="es-ES" dirty="0" err="1" smtClean="0">
                <a:solidFill>
                  <a:srgbClr val="92D050"/>
                </a:solidFill>
              </a:rPr>
              <a:t>Ex.</a:t>
            </a:r>
            <a:r>
              <a:rPr lang="es-ES" dirty="0" smtClean="0">
                <a:solidFill>
                  <a:srgbClr val="92D050"/>
                </a:solidFill>
              </a:rPr>
              <a:t> 9</a:t>
            </a:r>
            <a:endParaRPr lang="en-US" dirty="0" smtClean="0">
              <a:solidFill>
                <a:srgbClr val="92D050"/>
              </a:solidFill>
            </a:endParaRPr>
          </a:p>
          <a:p>
            <a:pPr marL="514350" indent="-514350">
              <a:buNone/>
            </a:pPr>
            <a:r>
              <a:rPr lang="en-US" dirty="0" smtClean="0">
                <a:solidFill>
                  <a:srgbClr val="92D050"/>
                </a:solidFill>
              </a:rPr>
              <a:t>Rewrite, changing </a:t>
            </a:r>
            <a:r>
              <a:rPr lang="en-US" b="1" dirty="0" err="1" smtClean="0">
                <a:solidFill>
                  <a:srgbClr val="92D050"/>
                </a:solidFill>
              </a:rPr>
              <a:t>hoy</a:t>
            </a:r>
            <a:r>
              <a:rPr lang="en-US" dirty="0" smtClean="0">
                <a:solidFill>
                  <a:srgbClr val="92D050"/>
                </a:solidFill>
              </a:rPr>
              <a:t> to </a:t>
            </a:r>
            <a:r>
              <a:rPr lang="en-US" b="1" u="sng" dirty="0" err="1" smtClean="0">
                <a:solidFill>
                  <a:srgbClr val="92D050"/>
                </a:solidFill>
              </a:rPr>
              <a:t>ayer</a:t>
            </a:r>
            <a:r>
              <a:rPr lang="en-US" dirty="0" smtClean="0">
                <a:solidFill>
                  <a:srgbClr val="92D050"/>
                </a:solidFill>
              </a:rPr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>
                <a:solidFill>
                  <a:srgbClr val="92D050"/>
                </a:solidFill>
              </a:rPr>
              <a:t>Ayer comí en casa.</a:t>
            </a:r>
            <a:endParaRPr lang="en-US" dirty="0" smtClean="0">
              <a:solidFill>
                <a:srgbClr val="92D05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>
                <a:solidFill>
                  <a:srgbClr val="92D050"/>
                </a:solidFill>
              </a:rPr>
              <a:t>Ayer vimos una película.</a:t>
            </a:r>
            <a:endParaRPr lang="en-US" dirty="0" smtClean="0">
              <a:solidFill>
                <a:srgbClr val="92D05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>
                <a:solidFill>
                  <a:srgbClr val="92D050"/>
                </a:solidFill>
              </a:rPr>
              <a:t>¿Qué escribiste ayer para la clase de inglés?</a:t>
            </a:r>
            <a:endParaRPr lang="en-US" dirty="0" smtClean="0">
              <a:solidFill>
                <a:srgbClr val="92D05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>
                <a:solidFill>
                  <a:srgbClr val="92D050"/>
                </a:solidFill>
              </a:rPr>
              <a:t>¿A qué hora salieron ustedes ayer?</a:t>
            </a:r>
            <a:endParaRPr lang="en-US" dirty="0" smtClean="0">
              <a:solidFill>
                <a:srgbClr val="92D05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>
                <a:solidFill>
                  <a:srgbClr val="92D050"/>
                </a:solidFill>
              </a:rPr>
              <a:t>¿Dieron ustedes una fiesta ayer?*</a:t>
            </a:r>
            <a:endParaRPr lang="en-US" dirty="0" smtClean="0">
              <a:solidFill>
                <a:srgbClr val="92D05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Workbook Pg 73 and 74</a:t>
            </a:r>
          </a:p>
          <a:p>
            <a:pPr>
              <a:buNone/>
            </a:pPr>
            <a:r>
              <a:rPr lang="en-US" dirty="0" smtClean="0"/>
              <a:t>Ex 1 and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Cuentos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In groups you are to create a short using the past tense. You must have at least 5 sentences. Make use of the </a:t>
            </a:r>
            <a:r>
              <a:rPr lang="en-US" dirty="0" err="1" smtClean="0">
                <a:solidFill>
                  <a:srgbClr val="FFFF00"/>
                </a:solidFill>
              </a:rPr>
              <a:t>er</a:t>
            </a:r>
            <a:r>
              <a:rPr lang="en-US" dirty="0" smtClean="0">
                <a:solidFill>
                  <a:srgbClr val="FFFF00"/>
                </a:solidFill>
              </a:rPr>
              <a:t> and </a:t>
            </a:r>
            <a:r>
              <a:rPr lang="en-US" dirty="0" err="1" smtClean="0">
                <a:solidFill>
                  <a:srgbClr val="FFFF00"/>
                </a:solidFill>
              </a:rPr>
              <a:t>ir</a:t>
            </a:r>
            <a:r>
              <a:rPr lang="en-US" dirty="0" smtClean="0">
                <a:solidFill>
                  <a:srgbClr val="FFFF00"/>
                </a:solidFill>
              </a:rPr>
              <a:t> verbs.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Each group is given a picture that the story must be based on. Be creative, use your text and dictionaries to make the story come to life!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This will be graded and must be completed at the end of the period.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393</Words>
  <Application>Microsoft Office PowerPoint</Application>
  <PresentationFormat>On-screen Show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 llamo ______________ Clase 7 La fecha es el 16 del  mayo 2012 </vt:lpstr>
      <vt:lpstr>Un repaso del vocabulario</vt:lpstr>
      <vt:lpstr>Slide 3</vt:lpstr>
      <vt:lpstr>Slide 4</vt:lpstr>
      <vt:lpstr>Slide 5</vt:lpstr>
      <vt:lpstr>La Tarea</vt:lpstr>
      <vt:lpstr>Cuentos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7 La fecha es el 16 del  mayo 2012 </dc:title>
  <dc:creator>Sherice</dc:creator>
  <cp:lastModifiedBy>Sherice</cp:lastModifiedBy>
  <cp:revision>3</cp:revision>
  <dcterms:created xsi:type="dcterms:W3CDTF">2012-05-17T16:11:07Z</dcterms:created>
  <dcterms:modified xsi:type="dcterms:W3CDTF">2012-05-17T23:49:30Z</dcterms:modified>
</cp:coreProperties>
</file>